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61" r:id="rId5"/>
    <p:sldId id="262" r:id="rId6"/>
    <p:sldId id="263" r:id="rId7"/>
    <p:sldId id="264" r:id="rId8"/>
    <p:sldId id="265" r:id="rId9"/>
    <p:sldId id="267"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55"/>
    <p:restoredTop sz="94694"/>
  </p:normalViewPr>
  <p:slideViewPr>
    <p:cSldViewPr snapToGrid="0">
      <p:cViewPr varScale="1">
        <p:scale>
          <a:sx n="89" d="100"/>
          <a:sy n="89" d="100"/>
        </p:scale>
        <p:origin x="192"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2AF3F-B5BC-604D-AD6E-E6D8F58765B3}" type="datetimeFigureOut">
              <a:rPr lang="en-US" smtClean="0"/>
              <a:t>8/28/25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7FCE5-C8A5-8F48-ADF0-9C0185D84C27}" type="slidenum">
              <a:rPr lang="en-US" smtClean="0"/>
              <a:t>‹#›</a:t>
            </a:fld>
            <a:endParaRPr lang="en-US"/>
          </a:p>
        </p:txBody>
      </p:sp>
    </p:spTree>
    <p:extLst>
      <p:ext uri="{BB962C8B-B14F-4D97-AF65-F5344CB8AC3E}">
        <p14:creationId xmlns:p14="http://schemas.microsoft.com/office/powerpoint/2010/main" val="2155295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8FD7FCE5-C8A5-8F48-ADF0-9C0185D84C27}" type="slidenum">
              <a:rPr lang="en-US" smtClean="0"/>
              <a:t>3</a:t>
            </a:fld>
            <a:endParaRPr lang="en-US"/>
          </a:p>
        </p:txBody>
      </p:sp>
    </p:spTree>
    <p:extLst>
      <p:ext uri="{BB962C8B-B14F-4D97-AF65-F5344CB8AC3E}">
        <p14:creationId xmlns:p14="http://schemas.microsoft.com/office/powerpoint/2010/main" val="776165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8FD7FCE5-C8A5-8F48-ADF0-9C0185D84C27}" type="slidenum">
              <a:rPr lang="en-US" smtClean="0"/>
              <a:t>4</a:t>
            </a:fld>
            <a:endParaRPr lang="en-US"/>
          </a:p>
        </p:txBody>
      </p:sp>
    </p:spTree>
    <p:extLst>
      <p:ext uri="{BB962C8B-B14F-4D97-AF65-F5344CB8AC3E}">
        <p14:creationId xmlns:p14="http://schemas.microsoft.com/office/powerpoint/2010/main" val="47220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8FD7FCE5-C8A5-8F48-ADF0-9C0185D84C27}" type="slidenum">
              <a:rPr lang="en-US" smtClean="0"/>
              <a:t>5</a:t>
            </a:fld>
            <a:endParaRPr lang="en-US"/>
          </a:p>
        </p:txBody>
      </p:sp>
    </p:spTree>
    <p:extLst>
      <p:ext uri="{BB962C8B-B14F-4D97-AF65-F5344CB8AC3E}">
        <p14:creationId xmlns:p14="http://schemas.microsoft.com/office/powerpoint/2010/main" val="2086063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fld id="{8FD7FCE5-C8A5-8F48-ADF0-9C0185D84C27}" type="slidenum">
              <a:rPr lang="en-US" smtClean="0"/>
              <a:t>6</a:t>
            </a:fld>
            <a:endParaRPr lang="en-US"/>
          </a:p>
        </p:txBody>
      </p:sp>
    </p:spTree>
    <p:extLst>
      <p:ext uri="{BB962C8B-B14F-4D97-AF65-F5344CB8AC3E}">
        <p14:creationId xmlns:p14="http://schemas.microsoft.com/office/powerpoint/2010/main" val="222300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56E3-ECB0-8714-7892-146C18A9A9E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982DCE9-F15C-81C3-3A7D-ED05E336CC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2A5FD70-68C8-3444-E893-153856E564C1}"/>
              </a:ext>
            </a:extLst>
          </p:cNvPr>
          <p:cNvSpPr>
            <a:spLocks noGrp="1"/>
          </p:cNvSpPr>
          <p:nvPr>
            <p:ph type="dt" sz="half" idx="10"/>
          </p:nvPr>
        </p:nvSpPr>
        <p:spPr/>
        <p:txBody>
          <a:bodyPr/>
          <a:lstStyle/>
          <a:p>
            <a:fld id="{11C13F53-DD29-5B4D-9CD0-58266CFC813B}" type="datetimeFigureOut">
              <a:rPr lang="en-US" smtClean="0"/>
              <a:t>8/28/25</a:t>
            </a:fld>
            <a:endParaRPr lang="en-US"/>
          </a:p>
        </p:txBody>
      </p:sp>
      <p:sp>
        <p:nvSpPr>
          <p:cNvPr id="5" name="Footer Placeholder 4">
            <a:extLst>
              <a:ext uri="{FF2B5EF4-FFF2-40B4-BE49-F238E27FC236}">
                <a16:creationId xmlns:a16="http://schemas.microsoft.com/office/drawing/2014/main" id="{B0AF74C1-BE09-1B9A-27E5-7E4DA53D4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49C32-AE91-989F-3BB1-6ED4D39DA868}"/>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3149704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9E63-E67D-1B9E-19C8-697DAFF9A0A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E666CF4-3D70-C7D7-DE9E-A943722EE0F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DCF3D2-1AE7-9406-4071-04A688E5FD2C}"/>
              </a:ext>
            </a:extLst>
          </p:cNvPr>
          <p:cNvSpPr>
            <a:spLocks noGrp="1"/>
          </p:cNvSpPr>
          <p:nvPr>
            <p:ph type="dt" sz="half" idx="10"/>
          </p:nvPr>
        </p:nvSpPr>
        <p:spPr/>
        <p:txBody>
          <a:bodyPr/>
          <a:lstStyle/>
          <a:p>
            <a:fld id="{11C13F53-DD29-5B4D-9CD0-58266CFC813B}" type="datetimeFigureOut">
              <a:rPr lang="en-US" smtClean="0"/>
              <a:t>8/28/25</a:t>
            </a:fld>
            <a:endParaRPr lang="en-US"/>
          </a:p>
        </p:txBody>
      </p:sp>
      <p:sp>
        <p:nvSpPr>
          <p:cNvPr id="5" name="Footer Placeholder 4">
            <a:extLst>
              <a:ext uri="{FF2B5EF4-FFF2-40B4-BE49-F238E27FC236}">
                <a16:creationId xmlns:a16="http://schemas.microsoft.com/office/drawing/2014/main" id="{B00FAD05-882B-5175-E9F7-A18C51F43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EC69E-F6A0-6B67-16B5-7647FAAFF177}"/>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52683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246ADD-979D-9441-2604-948AC7B8D90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D689DE2-BF51-3118-7A1E-304BC524994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692B47-0992-E668-D7BA-6814E3842516}"/>
              </a:ext>
            </a:extLst>
          </p:cNvPr>
          <p:cNvSpPr>
            <a:spLocks noGrp="1"/>
          </p:cNvSpPr>
          <p:nvPr>
            <p:ph type="dt" sz="half" idx="10"/>
          </p:nvPr>
        </p:nvSpPr>
        <p:spPr/>
        <p:txBody>
          <a:bodyPr/>
          <a:lstStyle/>
          <a:p>
            <a:fld id="{11C13F53-DD29-5B4D-9CD0-58266CFC813B}" type="datetimeFigureOut">
              <a:rPr lang="en-US" smtClean="0"/>
              <a:t>8/28/25</a:t>
            </a:fld>
            <a:endParaRPr lang="en-US"/>
          </a:p>
        </p:txBody>
      </p:sp>
      <p:sp>
        <p:nvSpPr>
          <p:cNvPr id="5" name="Footer Placeholder 4">
            <a:extLst>
              <a:ext uri="{FF2B5EF4-FFF2-40B4-BE49-F238E27FC236}">
                <a16:creationId xmlns:a16="http://schemas.microsoft.com/office/drawing/2014/main" id="{220084A8-6421-C7A8-F065-1A34E72A5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D80F2-2F06-872D-E1ED-ACC422B14BCE}"/>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89443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BD024-073B-BC20-7183-1D4763D544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7DEFAD-C0D1-027C-C6D8-77900641EF0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527F6A-D638-ACFA-BCB7-1FD8CC58FA42}"/>
              </a:ext>
            </a:extLst>
          </p:cNvPr>
          <p:cNvSpPr>
            <a:spLocks noGrp="1"/>
          </p:cNvSpPr>
          <p:nvPr>
            <p:ph type="dt" sz="half" idx="10"/>
          </p:nvPr>
        </p:nvSpPr>
        <p:spPr/>
        <p:txBody>
          <a:bodyPr/>
          <a:lstStyle/>
          <a:p>
            <a:fld id="{11C13F53-DD29-5B4D-9CD0-58266CFC813B}" type="datetimeFigureOut">
              <a:rPr lang="en-US" smtClean="0"/>
              <a:t>8/28/25</a:t>
            </a:fld>
            <a:endParaRPr lang="en-US"/>
          </a:p>
        </p:txBody>
      </p:sp>
      <p:sp>
        <p:nvSpPr>
          <p:cNvPr id="5" name="Footer Placeholder 4">
            <a:extLst>
              <a:ext uri="{FF2B5EF4-FFF2-40B4-BE49-F238E27FC236}">
                <a16:creationId xmlns:a16="http://schemas.microsoft.com/office/drawing/2014/main" id="{353E3ECB-AC1A-1779-7C0F-A0E82C3F9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F55A7-2157-5A5D-8FE3-226F0F415F16}"/>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33670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AF59-782B-B073-8C8A-50960154011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88AEAE1-F05F-DD90-0C7B-1CEC31E4B3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41E3049-6CBE-7EA5-8E33-E924C4BFEC82}"/>
              </a:ext>
            </a:extLst>
          </p:cNvPr>
          <p:cNvSpPr>
            <a:spLocks noGrp="1"/>
          </p:cNvSpPr>
          <p:nvPr>
            <p:ph type="dt" sz="half" idx="10"/>
          </p:nvPr>
        </p:nvSpPr>
        <p:spPr/>
        <p:txBody>
          <a:bodyPr/>
          <a:lstStyle/>
          <a:p>
            <a:fld id="{11C13F53-DD29-5B4D-9CD0-58266CFC813B}" type="datetimeFigureOut">
              <a:rPr lang="en-US" smtClean="0"/>
              <a:t>8/28/25</a:t>
            </a:fld>
            <a:endParaRPr lang="en-US"/>
          </a:p>
        </p:txBody>
      </p:sp>
      <p:sp>
        <p:nvSpPr>
          <p:cNvPr id="5" name="Footer Placeholder 4">
            <a:extLst>
              <a:ext uri="{FF2B5EF4-FFF2-40B4-BE49-F238E27FC236}">
                <a16:creationId xmlns:a16="http://schemas.microsoft.com/office/drawing/2014/main" id="{8A8A83F6-E6BD-4D9D-8F12-6EA96B6B4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59DFF-A73F-D46F-9165-FC913CDF8505}"/>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70170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CF0B-2177-883B-B730-AC837F54DA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F50AA39-D0D8-45C0-736C-B5B8B6D4E1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355BCA1-5AF7-6D32-C8A3-B36BCA491F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84259E9-8601-46A1-DFEF-15F8818C6A18}"/>
              </a:ext>
            </a:extLst>
          </p:cNvPr>
          <p:cNvSpPr>
            <a:spLocks noGrp="1"/>
          </p:cNvSpPr>
          <p:nvPr>
            <p:ph type="dt" sz="half" idx="10"/>
          </p:nvPr>
        </p:nvSpPr>
        <p:spPr/>
        <p:txBody>
          <a:bodyPr/>
          <a:lstStyle/>
          <a:p>
            <a:fld id="{11C13F53-DD29-5B4D-9CD0-58266CFC813B}" type="datetimeFigureOut">
              <a:rPr lang="en-US" smtClean="0"/>
              <a:t>8/28/25</a:t>
            </a:fld>
            <a:endParaRPr lang="en-US"/>
          </a:p>
        </p:txBody>
      </p:sp>
      <p:sp>
        <p:nvSpPr>
          <p:cNvPr id="6" name="Footer Placeholder 5">
            <a:extLst>
              <a:ext uri="{FF2B5EF4-FFF2-40B4-BE49-F238E27FC236}">
                <a16:creationId xmlns:a16="http://schemas.microsoft.com/office/drawing/2014/main" id="{B3C109F5-9281-F26A-1671-AA93B9133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91974-9F4F-999B-94F0-BA432846CC7C}"/>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6293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19AA-B359-2248-C0F5-CE0518D39E8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9AD4163-9B7B-46F9-3750-448C515E18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9118A8C-91F0-EE8A-2BC9-A7943288B05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13EBB7F-9978-DD4E-1B34-C9E3C68838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8A3ECB-B861-F533-9BF5-B21655B3001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95137E0-6A34-CFA2-0531-AFB6625B2D05}"/>
              </a:ext>
            </a:extLst>
          </p:cNvPr>
          <p:cNvSpPr>
            <a:spLocks noGrp="1"/>
          </p:cNvSpPr>
          <p:nvPr>
            <p:ph type="dt" sz="half" idx="10"/>
          </p:nvPr>
        </p:nvSpPr>
        <p:spPr/>
        <p:txBody>
          <a:bodyPr/>
          <a:lstStyle/>
          <a:p>
            <a:fld id="{11C13F53-DD29-5B4D-9CD0-58266CFC813B}" type="datetimeFigureOut">
              <a:rPr lang="en-US" smtClean="0"/>
              <a:t>8/28/25</a:t>
            </a:fld>
            <a:endParaRPr lang="en-US"/>
          </a:p>
        </p:txBody>
      </p:sp>
      <p:sp>
        <p:nvSpPr>
          <p:cNvPr id="8" name="Footer Placeholder 7">
            <a:extLst>
              <a:ext uri="{FF2B5EF4-FFF2-40B4-BE49-F238E27FC236}">
                <a16:creationId xmlns:a16="http://schemas.microsoft.com/office/drawing/2014/main" id="{60773359-93B0-921F-AEC4-0F4A95FF9B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96B9AD-5F33-7A67-6ECB-D2586658C014}"/>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871564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A61BA-647A-5F75-9B20-A9E93A9BF5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D8B530D-B009-B239-476C-DA839D2F5D83}"/>
              </a:ext>
            </a:extLst>
          </p:cNvPr>
          <p:cNvSpPr>
            <a:spLocks noGrp="1"/>
          </p:cNvSpPr>
          <p:nvPr>
            <p:ph type="dt" sz="half" idx="10"/>
          </p:nvPr>
        </p:nvSpPr>
        <p:spPr/>
        <p:txBody>
          <a:bodyPr/>
          <a:lstStyle/>
          <a:p>
            <a:fld id="{11C13F53-DD29-5B4D-9CD0-58266CFC813B}" type="datetimeFigureOut">
              <a:rPr lang="en-US" smtClean="0"/>
              <a:t>8/28/25</a:t>
            </a:fld>
            <a:endParaRPr lang="en-US"/>
          </a:p>
        </p:txBody>
      </p:sp>
      <p:sp>
        <p:nvSpPr>
          <p:cNvPr id="4" name="Footer Placeholder 3">
            <a:extLst>
              <a:ext uri="{FF2B5EF4-FFF2-40B4-BE49-F238E27FC236}">
                <a16:creationId xmlns:a16="http://schemas.microsoft.com/office/drawing/2014/main" id="{7EC46F8F-9AFE-7C29-0DBD-CB1EBAACB0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B1DED1-5F01-5548-32E6-7E45609136CB}"/>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369015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8895B0-82A5-2D33-F96F-0B12C9AE8481}"/>
              </a:ext>
            </a:extLst>
          </p:cNvPr>
          <p:cNvSpPr>
            <a:spLocks noGrp="1"/>
          </p:cNvSpPr>
          <p:nvPr>
            <p:ph type="dt" sz="half" idx="10"/>
          </p:nvPr>
        </p:nvSpPr>
        <p:spPr/>
        <p:txBody>
          <a:bodyPr/>
          <a:lstStyle/>
          <a:p>
            <a:fld id="{11C13F53-DD29-5B4D-9CD0-58266CFC813B}" type="datetimeFigureOut">
              <a:rPr lang="en-US" smtClean="0"/>
              <a:t>8/28/25</a:t>
            </a:fld>
            <a:endParaRPr lang="en-US"/>
          </a:p>
        </p:txBody>
      </p:sp>
      <p:sp>
        <p:nvSpPr>
          <p:cNvPr id="3" name="Footer Placeholder 2">
            <a:extLst>
              <a:ext uri="{FF2B5EF4-FFF2-40B4-BE49-F238E27FC236}">
                <a16:creationId xmlns:a16="http://schemas.microsoft.com/office/drawing/2014/main" id="{4B5F4534-E29D-5BD3-15E5-136991BE16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F5E175-82CE-5180-7C05-4F465266AB77}"/>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49302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AF122-A5D5-9916-9986-05193D27AD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2E8B33A-2783-5DAD-2A29-2ABF08AEBB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1B90B52-9796-861C-BA77-66918720D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9AA6739-8AB2-A09E-2801-1125EA88B6F3}"/>
              </a:ext>
            </a:extLst>
          </p:cNvPr>
          <p:cNvSpPr>
            <a:spLocks noGrp="1"/>
          </p:cNvSpPr>
          <p:nvPr>
            <p:ph type="dt" sz="half" idx="10"/>
          </p:nvPr>
        </p:nvSpPr>
        <p:spPr/>
        <p:txBody>
          <a:bodyPr/>
          <a:lstStyle/>
          <a:p>
            <a:fld id="{11C13F53-DD29-5B4D-9CD0-58266CFC813B}" type="datetimeFigureOut">
              <a:rPr lang="en-US" smtClean="0"/>
              <a:t>8/28/25</a:t>
            </a:fld>
            <a:endParaRPr lang="en-US"/>
          </a:p>
        </p:txBody>
      </p:sp>
      <p:sp>
        <p:nvSpPr>
          <p:cNvPr id="6" name="Footer Placeholder 5">
            <a:extLst>
              <a:ext uri="{FF2B5EF4-FFF2-40B4-BE49-F238E27FC236}">
                <a16:creationId xmlns:a16="http://schemas.microsoft.com/office/drawing/2014/main" id="{AD14F2B7-3C62-6047-B780-638F45A5CD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44DC1-C2E9-AAED-8842-234A5B4140E3}"/>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1242857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0FE98-BF62-34B2-284F-403605756D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D105329-61B0-3603-DC39-8B0412DDE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8E52AF-A6A4-756C-7509-16525C21C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419D242-F48F-8193-13DE-A66F4B5F4DAD}"/>
              </a:ext>
            </a:extLst>
          </p:cNvPr>
          <p:cNvSpPr>
            <a:spLocks noGrp="1"/>
          </p:cNvSpPr>
          <p:nvPr>
            <p:ph type="dt" sz="half" idx="10"/>
          </p:nvPr>
        </p:nvSpPr>
        <p:spPr/>
        <p:txBody>
          <a:bodyPr/>
          <a:lstStyle/>
          <a:p>
            <a:fld id="{11C13F53-DD29-5B4D-9CD0-58266CFC813B}" type="datetimeFigureOut">
              <a:rPr lang="en-US" smtClean="0"/>
              <a:t>8/28/25</a:t>
            </a:fld>
            <a:endParaRPr lang="en-US"/>
          </a:p>
        </p:txBody>
      </p:sp>
      <p:sp>
        <p:nvSpPr>
          <p:cNvPr id="6" name="Footer Placeholder 5">
            <a:extLst>
              <a:ext uri="{FF2B5EF4-FFF2-40B4-BE49-F238E27FC236}">
                <a16:creationId xmlns:a16="http://schemas.microsoft.com/office/drawing/2014/main" id="{1C789E10-A1BE-6B3F-5AA2-67F67A6C9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FF98F2-5F20-84A5-A020-0B8D5FAAF8AF}"/>
              </a:ext>
            </a:extLst>
          </p:cNvPr>
          <p:cNvSpPr>
            <a:spLocks noGrp="1"/>
          </p:cNvSpPr>
          <p:nvPr>
            <p:ph type="sldNum" sz="quarter" idx="12"/>
          </p:nvPr>
        </p:nvSpPr>
        <p:spPr/>
        <p:txBody>
          <a:bodyPr/>
          <a:lstStyle/>
          <a:p>
            <a:fld id="{BEC5F200-5206-3A43-8B4B-A303C1EBBA73}" type="slidenum">
              <a:rPr lang="en-US" smtClean="0"/>
              <a:t>‹#›</a:t>
            </a:fld>
            <a:endParaRPr lang="en-US"/>
          </a:p>
        </p:txBody>
      </p:sp>
    </p:spTree>
    <p:extLst>
      <p:ext uri="{BB962C8B-B14F-4D97-AF65-F5344CB8AC3E}">
        <p14:creationId xmlns:p14="http://schemas.microsoft.com/office/powerpoint/2010/main" val="258861783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4E0646-7112-7969-C484-7FBA178199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F41C2D3-D25B-02CF-9860-FA4E0199C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A3925B-12BE-9DD5-8AFE-F04DE0CFE3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C13F53-DD29-5B4D-9CD0-58266CFC813B}" type="datetimeFigureOut">
              <a:rPr lang="en-US" smtClean="0"/>
              <a:t>8/28/25</a:t>
            </a:fld>
            <a:endParaRPr lang="en-US"/>
          </a:p>
        </p:txBody>
      </p:sp>
      <p:sp>
        <p:nvSpPr>
          <p:cNvPr id="5" name="Footer Placeholder 4">
            <a:extLst>
              <a:ext uri="{FF2B5EF4-FFF2-40B4-BE49-F238E27FC236}">
                <a16:creationId xmlns:a16="http://schemas.microsoft.com/office/drawing/2014/main" id="{E603955D-88F0-12FE-7F86-478D495759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8A5054-52D3-2E5A-FDAC-2D29DC1CF9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5F200-5206-3A43-8B4B-A303C1EBBA73}" type="slidenum">
              <a:rPr lang="en-US" smtClean="0"/>
              <a:t>‹#›</a:t>
            </a:fld>
            <a:endParaRPr lang="en-US"/>
          </a:p>
        </p:txBody>
      </p:sp>
    </p:spTree>
    <p:extLst>
      <p:ext uri="{BB962C8B-B14F-4D97-AF65-F5344CB8AC3E}">
        <p14:creationId xmlns:p14="http://schemas.microsoft.com/office/powerpoint/2010/main" val="1973944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38DE-C88B-6FF1-0E50-D7D67C3E6FE0}"/>
              </a:ext>
            </a:extLst>
          </p:cNvPr>
          <p:cNvSpPr>
            <a:spLocks noGrp="1"/>
          </p:cNvSpPr>
          <p:nvPr>
            <p:ph type="ctrTitle"/>
          </p:nvPr>
        </p:nvSpPr>
        <p:spPr/>
        <p:txBody>
          <a:bodyPr/>
          <a:lstStyle/>
          <a:p>
            <a:r>
              <a:rPr lang="en-US" dirty="0"/>
              <a:t>A Presentation</a:t>
            </a:r>
          </a:p>
        </p:txBody>
      </p:sp>
      <p:sp>
        <p:nvSpPr>
          <p:cNvPr id="3" name="Subtitle 2">
            <a:extLst>
              <a:ext uri="{FF2B5EF4-FFF2-40B4-BE49-F238E27FC236}">
                <a16:creationId xmlns:a16="http://schemas.microsoft.com/office/drawing/2014/main" id="{2038768B-C624-0D97-502D-F576C3AB2EFD}"/>
              </a:ext>
            </a:extLst>
          </p:cNvPr>
          <p:cNvSpPr>
            <a:spLocks noGrp="1"/>
          </p:cNvSpPr>
          <p:nvPr>
            <p:ph type="subTitle" idx="1"/>
          </p:nvPr>
        </p:nvSpPr>
        <p:spPr/>
        <p:txBody>
          <a:bodyPr anchor="ctr"/>
          <a:lstStyle/>
          <a:p>
            <a:r>
              <a:rPr lang="en-US" dirty="0"/>
              <a:t>Presenter</a:t>
            </a:r>
          </a:p>
        </p:txBody>
      </p:sp>
      <p:pic>
        <p:nvPicPr>
          <p:cNvPr id="5" name="Picture 4" descr="A logo for the UTSOUTHERN MEDICAL CENTER, indicating it is patient-centered healthcare.">
            <a:extLst>
              <a:ext uri="{FF2B5EF4-FFF2-40B4-BE49-F238E27FC236}">
                <a16:creationId xmlns:a16="http://schemas.microsoft.com/office/drawing/2014/main" id="{E2157A62-275E-C3F9-A723-EEF59179D2BA}"/>
              </a:ext>
            </a:extLst>
          </p:cNvPr>
          <p:cNvPicPr>
            <a:picLocks noChangeAspect="1"/>
          </p:cNvPicPr>
          <p:nvPr/>
        </p:nvPicPr>
        <p:blipFill>
          <a:blip r:embed="rId3"/>
          <a:stretch>
            <a:fillRect/>
          </a:stretch>
        </p:blipFill>
        <p:spPr>
          <a:xfrm>
            <a:off x="1076325" y="322263"/>
            <a:ext cx="3810000" cy="1993900"/>
          </a:xfrm>
          <a:prstGeom prst="rect">
            <a:avLst/>
          </a:prstGeom>
        </p:spPr>
      </p:pic>
    </p:spTree>
    <p:extLst>
      <p:ext uri="{BB962C8B-B14F-4D97-AF65-F5344CB8AC3E}">
        <p14:creationId xmlns:p14="http://schemas.microsoft.com/office/powerpoint/2010/main" val="3501529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08AF6-BF8C-9A43-AAC5-CB39EC32B87B}"/>
            </a:ext>
          </a:extLst>
        </p:cNvPr>
        <p:cNvGrpSpPr/>
        <p:nvPr/>
      </p:nvGrpSpPr>
      <p:grpSpPr>
        <a:xfrm>
          <a:off x="0" y="0"/>
          <a:ext cx="0" cy="0"/>
          <a:chOff x="0" y="0"/>
          <a:chExt cx="0" cy="0"/>
        </a:xfrm>
      </p:grpSpPr>
      <p:pic>
        <p:nvPicPr>
          <p:cNvPr id="4" name="Picture 3" descr="Utah Southwestern Medical Center logo featuring the state of Utah.">
            <a:extLst>
              <a:ext uri="{FF2B5EF4-FFF2-40B4-BE49-F238E27FC236}">
                <a16:creationId xmlns:a16="http://schemas.microsoft.com/office/drawing/2014/main" id="{99F5619F-813C-2B2F-A8ED-5EAB4D6C00F9}"/>
              </a:ext>
            </a:extLst>
          </p:cNvPr>
          <p:cNvPicPr>
            <a:picLocks noChangeAspect="1"/>
          </p:cNvPicPr>
          <p:nvPr/>
        </p:nvPicPr>
        <p:blipFill>
          <a:blip r:embed="rId2"/>
          <a:stretch>
            <a:fillRect/>
          </a:stretch>
        </p:blipFill>
        <p:spPr>
          <a:xfrm>
            <a:off x="600075" y="552799"/>
            <a:ext cx="9258300" cy="4845177"/>
          </a:xfrm>
          <a:prstGeom prst="rect">
            <a:avLst/>
          </a:prstGeom>
        </p:spPr>
      </p:pic>
    </p:spTree>
    <p:extLst>
      <p:ext uri="{BB962C8B-B14F-4D97-AF65-F5344CB8AC3E}">
        <p14:creationId xmlns:p14="http://schemas.microsoft.com/office/powerpoint/2010/main" val="1788388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B90FB-8F11-50EB-C8BE-ADDB73846178}"/>
              </a:ext>
            </a:extLst>
          </p:cNvPr>
          <p:cNvSpPr>
            <a:spLocks noGrp="1"/>
          </p:cNvSpPr>
          <p:nvPr>
            <p:ph type="title"/>
          </p:nvPr>
        </p:nvSpPr>
        <p:spPr/>
        <p:txBody>
          <a:bodyPr/>
          <a:lstStyle/>
          <a:p>
            <a:r>
              <a:rPr lang="en-US" dirty="0"/>
              <a:t>Fruits</a:t>
            </a:r>
          </a:p>
        </p:txBody>
      </p:sp>
      <p:sp>
        <p:nvSpPr>
          <p:cNvPr id="6" name="TextBox 5">
            <a:extLst>
              <a:ext uri="{FF2B5EF4-FFF2-40B4-BE49-F238E27FC236}">
                <a16:creationId xmlns:a16="http://schemas.microsoft.com/office/drawing/2014/main" id="{1B67A09F-E8B6-BABD-7E51-8E4C15BB4818}"/>
              </a:ext>
            </a:extLst>
          </p:cNvPr>
          <p:cNvSpPr txBox="1"/>
          <p:nvPr/>
        </p:nvSpPr>
        <p:spPr>
          <a:xfrm>
            <a:off x="9378778" y="6123543"/>
            <a:ext cx="1005212" cy="369332"/>
          </a:xfrm>
          <a:prstGeom prst="rect">
            <a:avLst/>
          </a:prstGeom>
          <a:noFill/>
        </p:spPr>
        <p:txBody>
          <a:bodyPr wrap="none" rtlCol="0">
            <a:spAutoFit/>
          </a:bodyPr>
          <a:lstStyle/>
          <a:p>
            <a:r>
              <a:rPr lang="en-US" dirty="0"/>
              <a:t>DALL-E 3</a:t>
            </a:r>
          </a:p>
        </p:txBody>
      </p:sp>
      <p:pic>
        <p:nvPicPr>
          <p:cNvPr id="8" name="Picture 7" descr="Picture of an assortment of vibrant fruits including apples, bananas, grapes, and oranges, arranged in a visually pleasing manner.">
            <a:extLst>
              <a:ext uri="{FF2B5EF4-FFF2-40B4-BE49-F238E27FC236}">
                <a16:creationId xmlns:a16="http://schemas.microsoft.com/office/drawing/2014/main" id="{2F187F9C-C7CB-B4A7-609C-1938C31F6E89}"/>
              </a:ext>
            </a:extLst>
          </p:cNvPr>
          <p:cNvPicPr>
            <a:picLocks noChangeAspect="1"/>
          </p:cNvPicPr>
          <p:nvPr/>
        </p:nvPicPr>
        <p:blipFill>
          <a:blip r:embed="rId3"/>
          <a:stretch>
            <a:fillRect/>
          </a:stretch>
        </p:blipFill>
        <p:spPr>
          <a:xfrm>
            <a:off x="2441713" y="1798982"/>
            <a:ext cx="3521765" cy="3521765"/>
          </a:xfrm>
          <a:prstGeom prst="rect">
            <a:avLst/>
          </a:prstGeom>
        </p:spPr>
      </p:pic>
      <p:pic>
        <p:nvPicPr>
          <p:cNvPr id="10" name="Picture 9" descr="This is an image of a festive autumn tableau with various fruits, vegetables, pumpkins, and pine cones in colors of red, orange, green, and brown, creating a warm and inviting autumnal scene. (From Chris)">
            <a:extLst>
              <a:ext uri="{FF2B5EF4-FFF2-40B4-BE49-F238E27FC236}">
                <a16:creationId xmlns:a16="http://schemas.microsoft.com/office/drawing/2014/main" id="{73B074B8-1D39-E910-29F4-3DB9032B88CA}"/>
              </a:ext>
            </a:extLst>
          </p:cNvPr>
          <p:cNvPicPr>
            <a:picLocks noChangeAspect="1"/>
          </p:cNvPicPr>
          <p:nvPr/>
        </p:nvPicPr>
        <p:blipFill>
          <a:blip r:embed="rId4"/>
          <a:stretch>
            <a:fillRect/>
          </a:stretch>
        </p:blipFill>
        <p:spPr>
          <a:xfrm>
            <a:off x="7087511" y="1798981"/>
            <a:ext cx="3521765" cy="3521765"/>
          </a:xfrm>
          <a:prstGeom prst="rect">
            <a:avLst/>
          </a:prstGeom>
        </p:spPr>
      </p:pic>
    </p:spTree>
    <p:extLst>
      <p:ext uri="{BB962C8B-B14F-4D97-AF65-F5344CB8AC3E}">
        <p14:creationId xmlns:p14="http://schemas.microsoft.com/office/powerpoint/2010/main" val="1671238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C650-ADBA-CAAD-FE07-E766B9B3042D}"/>
              </a:ext>
            </a:extLst>
          </p:cNvPr>
          <p:cNvSpPr>
            <a:spLocks noGrp="1"/>
          </p:cNvSpPr>
          <p:nvPr>
            <p:ph type="title"/>
          </p:nvPr>
        </p:nvSpPr>
        <p:spPr/>
        <p:txBody>
          <a:bodyPr/>
          <a:lstStyle/>
          <a:p>
            <a:r>
              <a:rPr lang="en-US" dirty="0"/>
              <a:t>Graphs (grouped)</a:t>
            </a:r>
          </a:p>
        </p:txBody>
      </p:sp>
      <p:sp>
        <p:nvSpPr>
          <p:cNvPr id="3" name="TextBox 2">
            <a:extLst>
              <a:ext uri="{FF2B5EF4-FFF2-40B4-BE49-F238E27FC236}">
                <a16:creationId xmlns:a16="http://schemas.microsoft.com/office/drawing/2014/main" id="{B7040682-C83A-CAA1-A45E-71863B4F14C2}"/>
              </a:ext>
            </a:extLst>
          </p:cNvPr>
          <p:cNvSpPr txBox="1"/>
          <p:nvPr/>
        </p:nvSpPr>
        <p:spPr>
          <a:xfrm>
            <a:off x="9378778" y="6123543"/>
            <a:ext cx="1005212" cy="369332"/>
          </a:xfrm>
          <a:prstGeom prst="rect">
            <a:avLst/>
          </a:prstGeom>
          <a:noFill/>
        </p:spPr>
        <p:txBody>
          <a:bodyPr wrap="none" rtlCol="0">
            <a:spAutoFit/>
          </a:bodyPr>
          <a:lstStyle/>
          <a:p>
            <a:r>
              <a:rPr lang="en-US" dirty="0"/>
              <a:t>DALL-E 3</a:t>
            </a:r>
          </a:p>
        </p:txBody>
      </p:sp>
      <p:grpSp>
        <p:nvGrpSpPr>
          <p:cNvPr id="10" name="Group 9">
            <a:extLst>
              <a:ext uri="{FF2B5EF4-FFF2-40B4-BE49-F238E27FC236}">
                <a16:creationId xmlns:a16="http://schemas.microsoft.com/office/drawing/2014/main" id="{ED85F7A2-2F6D-8DD9-9426-88D1841690AD}"/>
              </a:ext>
            </a:extLst>
          </p:cNvPr>
          <p:cNvGrpSpPr/>
          <p:nvPr/>
        </p:nvGrpSpPr>
        <p:grpSpPr>
          <a:xfrm>
            <a:off x="1818861" y="1898099"/>
            <a:ext cx="8782878" cy="3985592"/>
            <a:chOff x="1818861" y="1898099"/>
            <a:chExt cx="8782878" cy="3985592"/>
          </a:xfrm>
        </p:grpSpPr>
        <p:pic>
          <p:nvPicPr>
            <p:cNvPr id="7" name="Picture 6">
              <a:extLst>
                <a:ext uri="{FF2B5EF4-FFF2-40B4-BE49-F238E27FC236}">
                  <a16:creationId xmlns:a16="http://schemas.microsoft.com/office/drawing/2014/main" id="{3163AAAF-3D4D-BBAF-34C8-55D00071283A}"/>
                </a:ext>
              </a:extLst>
            </p:cNvPr>
            <p:cNvPicPr>
              <a:picLocks noChangeAspect="1"/>
            </p:cNvPicPr>
            <p:nvPr/>
          </p:nvPicPr>
          <p:blipFill>
            <a:blip r:embed="rId3"/>
            <a:stretch>
              <a:fillRect/>
            </a:stretch>
          </p:blipFill>
          <p:spPr>
            <a:xfrm>
              <a:off x="1818861" y="1898100"/>
              <a:ext cx="3985591" cy="3985591"/>
            </a:xfrm>
            <a:prstGeom prst="rect">
              <a:avLst/>
            </a:prstGeom>
          </p:spPr>
        </p:pic>
        <p:pic>
          <p:nvPicPr>
            <p:cNvPr id="9" name="Picture 8">
              <a:extLst>
                <a:ext uri="{FF2B5EF4-FFF2-40B4-BE49-F238E27FC236}">
                  <a16:creationId xmlns:a16="http://schemas.microsoft.com/office/drawing/2014/main" id="{FA05FC3A-46BE-0B54-66A4-B3F3510942DA}"/>
                </a:ext>
              </a:extLst>
            </p:cNvPr>
            <p:cNvPicPr>
              <a:picLocks noChangeAspect="1"/>
            </p:cNvPicPr>
            <p:nvPr/>
          </p:nvPicPr>
          <p:blipFill>
            <a:blip r:embed="rId4"/>
            <a:stretch>
              <a:fillRect/>
            </a:stretch>
          </p:blipFill>
          <p:spPr>
            <a:xfrm>
              <a:off x="6616148" y="1898099"/>
              <a:ext cx="3985591" cy="3985591"/>
            </a:xfrm>
            <a:prstGeom prst="rect">
              <a:avLst/>
            </a:prstGeom>
          </p:spPr>
        </p:pic>
      </p:grpSp>
    </p:spTree>
    <p:extLst>
      <p:ext uri="{BB962C8B-B14F-4D97-AF65-F5344CB8AC3E}">
        <p14:creationId xmlns:p14="http://schemas.microsoft.com/office/powerpoint/2010/main" val="55825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C650-ADBA-CAAD-FE07-E766B9B3042D}"/>
              </a:ext>
            </a:extLst>
          </p:cNvPr>
          <p:cNvSpPr>
            <a:spLocks noGrp="1"/>
          </p:cNvSpPr>
          <p:nvPr>
            <p:ph type="title"/>
          </p:nvPr>
        </p:nvSpPr>
        <p:spPr/>
        <p:txBody>
          <a:bodyPr/>
          <a:lstStyle/>
          <a:p>
            <a:r>
              <a:rPr lang="en-US" dirty="0"/>
              <a:t>Shaped grouped</a:t>
            </a:r>
          </a:p>
        </p:txBody>
      </p:sp>
      <p:grpSp>
        <p:nvGrpSpPr>
          <p:cNvPr id="8" name="Group 7">
            <a:extLst>
              <a:ext uri="{FF2B5EF4-FFF2-40B4-BE49-F238E27FC236}">
                <a16:creationId xmlns:a16="http://schemas.microsoft.com/office/drawing/2014/main" id="{DD86D79A-5CFC-93C2-50E6-B5CC33074BB4}"/>
              </a:ext>
            </a:extLst>
          </p:cNvPr>
          <p:cNvGrpSpPr/>
          <p:nvPr/>
        </p:nvGrpSpPr>
        <p:grpSpPr>
          <a:xfrm>
            <a:off x="4315116" y="2308619"/>
            <a:ext cx="3561767" cy="2959100"/>
            <a:chOff x="2210659" y="2030324"/>
            <a:chExt cx="3561767" cy="2959100"/>
          </a:xfrm>
        </p:grpSpPr>
        <p:pic>
          <p:nvPicPr>
            <p:cNvPr id="4" name="Picture 3">
              <a:extLst>
                <a:ext uri="{FF2B5EF4-FFF2-40B4-BE49-F238E27FC236}">
                  <a16:creationId xmlns:a16="http://schemas.microsoft.com/office/drawing/2014/main" id="{48E448EB-E267-D327-C7F8-541DF1A1474A}"/>
                </a:ext>
              </a:extLst>
            </p:cNvPr>
            <p:cNvPicPr>
              <a:picLocks noChangeAspect="1"/>
            </p:cNvPicPr>
            <p:nvPr/>
          </p:nvPicPr>
          <p:blipFill>
            <a:blip r:embed="rId3"/>
            <a:stretch>
              <a:fillRect/>
            </a:stretch>
          </p:blipFill>
          <p:spPr>
            <a:xfrm>
              <a:off x="2210659" y="2560983"/>
              <a:ext cx="1295400" cy="1295400"/>
            </a:xfrm>
            <a:prstGeom prst="rect">
              <a:avLst/>
            </a:prstGeom>
          </p:spPr>
        </p:pic>
        <p:pic>
          <p:nvPicPr>
            <p:cNvPr id="5" name="Picture 4">
              <a:extLst>
                <a:ext uri="{FF2B5EF4-FFF2-40B4-BE49-F238E27FC236}">
                  <a16:creationId xmlns:a16="http://schemas.microsoft.com/office/drawing/2014/main" id="{25F99CC7-5E65-F330-7C3A-0251096F7115}"/>
                </a:ext>
              </a:extLst>
            </p:cNvPr>
            <p:cNvPicPr>
              <a:picLocks noChangeAspect="1"/>
            </p:cNvPicPr>
            <p:nvPr/>
          </p:nvPicPr>
          <p:blipFill>
            <a:blip r:embed="rId4"/>
            <a:stretch>
              <a:fillRect/>
            </a:stretch>
          </p:blipFill>
          <p:spPr>
            <a:xfrm>
              <a:off x="4096026" y="2030324"/>
              <a:ext cx="1676400" cy="990600"/>
            </a:xfrm>
            <a:prstGeom prst="rect">
              <a:avLst/>
            </a:prstGeom>
          </p:spPr>
        </p:pic>
        <p:pic>
          <p:nvPicPr>
            <p:cNvPr id="6" name="Picture 5">
              <a:extLst>
                <a:ext uri="{FF2B5EF4-FFF2-40B4-BE49-F238E27FC236}">
                  <a16:creationId xmlns:a16="http://schemas.microsoft.com/office/drawing/2014/main" id="{5EE65995-34C1-5781-0F9C-600B454B6BFE}"/>
                </a:ext>
              </a:extLst>
            </p:cNvPr>
            <p:cNvPicPr>
              <a:picLocks noChangeAspect="1"/>
            </p:cNvPicPr>
            <p:nvPr/>
          </p:nvPicPr>
          <p:blipFill>
            <a:blip r:embed="rId5"/>
            <a:stretch>
              <a:fillRect/>
            </a:stretch>
          </p:blipFill>
          <p:spPr>
            <a:xfrm>
              <a:off x="4299226" y="3668624"/>
              <a:ext cx="1270000" cy="1320800"/>
            </a:xfrm>
            <a:prstGeom prst="rect">
              <a:avLst/>
            </a:prstGeom>
          </p:spPr>
        </p:pic>
      </p:grpSp>
      <p:sp>
        <p:nvSpPr>
          <p:cNvPr id="3" name="Oval 2">
            <a:extLst>
              <a:ext uri="{FF2B5EF4-FFF2-40B4-BE49-F238E27FC236}">
                <a16:creationId xmlns:a16="http://schemas.microsoft.com/office/drawing/2014/main" id="{3AEC967E-FFE2-6C45-2CDC-37E66BF9EED4}"/>
              </a:ext>
            </a:extLst>
          </p:cNvPr>
          <p:cNvSpPr/>
          <p:nvPr/>
        </p:nvSpPr>
        <p:spPr>
          <a:xfrm>
            <a:off x="1060174" y="2107096"/>
            <a:ext cx="1113183" cy="104692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22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C650-ADBA-CAAD-FE07-E766B9B3042D}"/>
              </a:ext>
            </a:extLst>
          </p:cNvPr>
          <p:cNvSpPr>
            <a:spLocks noGrp="1"/>
          </p:cNvSpPr>
          <p:nvPr>
            <p:ph type="title"/>
          </p:nvPr>
        </p:nvSpPr>
        <p:spPr/>
        <p:txBody>
          <a:bodyPr/>
          <a:lstStyle/>
          <a:p>
            <a:r>
              <a:rPr lang="en-US" dirty="0"/>
              <a:t>Image and text grouped</a:t>
            </a:r>
          </a:p>
        </p:txBody>
      </p:sp>
      <p:grpSp>
        <p:nvGrpSpPr>
          <p:cNvPr id="10" name="Group 9">
            <a:extLst>
              <a:ext uri="{FF2B5EF4-FFF2-40B4-BE49-F238E27FC236}">
                <a16:creationId xmlns:a16="http://schemas.microsoft.com/office/drawing/2014/main" id="{0CA26E92-1506-16C5-55EA-6E67B7B72765}"/>
              </a:ext>
            </a:extLst>
          </p:cNvPr>
          <p:cNvGrpSpPr/>
          <p:nvPr/>
        </p:nvGrpSpPr>
        <p:grpSpPr>
          <a:xfrm>
            <a:off x="943303" y="1690688"/>
            <a:ext cx="6035569" cy="4753303"/>
            <a:chOff x="701565" y="1690688"/>
            <a:chExt cx="6035569" cy="4753303"/>
          </a:xfrm>
        </p:grpSpPr>
        <p:pic>
          <p:nvPicPr>
            <p:cNvPr id="7" name="Picture 6" descr="&quot;Serene equestrian scene with a majestic horse in a vast field.&quot;">
              <a:extLst>
                <a:ext uri="{FF2B5EF4-FFF2-40B4-BE49-F238E27FC236}">
                  <a16:creationId xmlns:a16="http://schemas.microsoft.com/office/drawing/2014/main" id="{7A1217AB-E280-F522-D192-022C10B34459}"/>
                </a:ext>
              </a:extLst>
            </p:cNvPr>
            <p:cNvPicPr>
              <a:picLocks noChangeAspect="1"/>
            </p:cNvPicPr>
            <p:nvPr/>
          </p:nvPicPr>
          <p:blipFill>
            <a:blip r:embed="rId3"/>
            <a:stretch>
              <a:fillRect/>
            </a:stretch>
          </p:blipFill>
          <p:spPr>
            <a:xfrm>
              <a:off x="701565" y="1690688"/>
              <a:ext cx="4753303" cy="4753303"/>
            </a:xfrm>
            <a:prstGeom prst="rect">
              <a:avLst/>
            </a:prstGeom>
          </p:spPr>
        </p:pic>
        <p:sp>
          <p:nvSpPr>
            <p:cNvPr id="9" name="TextBox 8">
              <a:extLst>
                <a:ext uri="{FF2B5EF4-FFF2-40B4-BE49-F238E27FC236}">
                  <a16:creationId xmlns:a16="http://schemas.microsoft.com/office/drawing/2014/main" id="{DE685EBA-0703-5047-1789-13E208B43509}"/>
                </a:ext>
              </a:extLst>
            </p:cNvPr>
            <p:cNvSpPr txBox="1"/>
            <p:nvPr/>
          </p:nvSpPr>
          <p:spPr>
            <a:xfrm>
              <a:off x="5731922" y="6074659"/>
              <a:ext cx="1005212" cy="369332"/>
            </a:xfrm>
            <a:prstGeom prst="rect">
              <a:avLst/>
            </a:prstGeom>
            <a:noFill/>
          </p:spPr>
          <p:txBody>
            <a:bodyPr wrap="none" rtlCol="0">
              <a:spAutoFit/>
            </a:bodyPr>
            <a:lstStyle/>
            <a:p>
              <a:r>
                <a:rPr lang="en-US" dirty="0"/>
                <a:t>DALL-E 3</a:t>
              </a:r>
            </a:p>
          </p:txBody>
        </p:sp>
      </p:grpSp>
      <p:cxnSp>
        <p:nvCxnSpPr>
          <p:cNvPr id="4" name="Straight Arrow Connector 3">
            <a:extLst>
              <a:ext uri="{FF2B5EF4-FFF2-40B4-BE49-F238E27FC236}">
                <a16:creationId xmlns:a16="http://schemas.microsoft.com/office/drawing/2014/main" id="{878E5826-C57E-3E3E-EFE0-D81CEEFB97AA}"/>
              </a:ext>
            </a:extLst>
          </p:cNvPr>
          <p:cNvCxnSpPr/>
          <p:nvPr/>
        </p:nvCxnSpPr>
        <p:spPr>
          <a:xfrm flipH="1">
            <a:off x="5353878" y="3429000"/>
            <a:ext cx="4161183" cy="361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221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8C650-ADBA-CAAD-FE07-E766B9B3042D}"/>
              </a:ext>
            </a:extLst>
          </p:cNvPr>
          <p:cNvSpPr>
            <a:spLocks noGrp="1"/>
          </p:cNvSpPr>
          <p:nvPr>
            <p:ph type="title"/>
          </p:nvPr>
        </p:nvSpPr>
        <p:spPr/>
        <p:txBody>
          <a:bodyPr/>
          <a:lstStyle/>
          <a:p>
            <a:r>
              <a:rPr lang="en-US" dirty="0"/>
              <a:t>Slide</a:t>
            </a:r>
          </a:p>
        </p:txBody>
      </p:sp>
      <p:sp>
        <p:nvSpPr>
          <p:cNvPr id="5" name="TextBox 4">
            <a:extLst>
              <a:ext uri="{FF2B5EF4-FFF2-40B4-BE49-F238E27FC236}">
                <a16:creationId xmlns:a16="http://schemas.microsoft.com/office/drawing/2014/main" id="{F1A7EF63-43BE-0565-E67E-D027892FED35}"/>
              </a:ext>
            </a:extLst>
          </p:cNvPr>
          <p:cNvSpPr txBox="1"/>
          <p:nvPr/>
        </p:nvSpPr>
        <p:spPr>
          <a:xfrm>
            <a:off x="9378778" y="6123543"/>
            <a:ext cx="1005212" cy="369332"/>
          </a:xfrm>
          <a:prstGeom prst="rect">
            <a:avLst/>
          </a:prstGeom>
          <a:noFill/>
        </p:spPr>
        <p:txBody>
          <a:bodyPr wrap="none" rtlCol="0">
            <a:spAutoFit/>
          </a:bodyPr>
          <a:lstStyle/>
          <a:p>
            <a:r>
              <a:rPr lang="en-US" dirty="0"/>
              <a:t>DALL-E 3</a:t>
            </a:r>
          </a:p>
        </p:txBody>
      </p:sp>
      <p:pic>
        <p:nvPicPr>
          <p:cNvPr id="6" name="Picture 5" descr="Detailed and colorful painting of a fox family in a grassy field, with the mother fox watching over her baby.">
            <a:extLst>
              <a:ext uri="{FF2B5EF4-FFF2-40B4-BE49-F238E27FC236}">
                <a16:creationId xmlns:a16="http://schemas.microsoft.com/office/drawing/2014/main" id="{173CADC6-D4AD-9D4D-164A-16BA75101D0C}"/>
              </a:ext>
            </a:extLst>
          </p:cNvPr>
          <p:cNvPicPr>
            <a:picLocks noChangeAspect="1"/>
          </p:cNvPicPr>
          <p:nvPr/>
        </p:nvPicPr>
        <p:blipFill>
          <a:blip r:embed="rId3"/>
          <a:stretch>
            <a:fillRect/>
          </a:stretch>
        </p:blipFill>
        <p:spPr>
          <a:xfrm>
            <a:off x="3539552" y="1350668"/>
            <a:ext cx="5112895" cy="5112895"/>
          </a:xfrm>
          <a:prstGeom prst="rect">
            <a:avLst/>
          </a:prstGeom>
        </p:spPr>
      </p:pic>
      <p:sp>
        <p:nvSpPr>
          <p:cNvPr id="3" name="Decagon 2">
            <a:extLst>
              <a:ext uri="{FF2B5EF4-FFF2-40B4-BE49-F238E27FC236}">
                <a16:creationId xmlns:a16="http://schemas.microsoft.com/office/drawing/2014/main" id="{25EE220D-4431-9752-896C-8676E26CCE51}"/>
              </a:ext>
            </a:extLst>
          </p:cNvPr>
          <p:cNvSpPr/>
          <p:nvPr/>
        </p:nvSpPr>
        <p:spPr>
          <a:xfrm>
            <a:off x="689113" y="2186609"/>
            <a:ext cx="2676939" cy="2676939"/>
          </a:xfrm>
          <a:prstGeom prst="decago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26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edical brain CT scan, showing several abnormalities and areas of concern.">
            <a:extLst>
              <a:ext uri="{FF2B5EF4-FFF2-40B4-BE49-F238E27FC236}">
                <a16:creationId xmlns:a16="http://schemas.microsoft.com/office/drawing/2014/main" id="{7022A5C9-B573-5535-F840-E7E504AC5CE6}"/>
              </a:ext>
            </a:extLst>
          </p:cNvPr>
          <p:cNvPicPr>
            <a:picLocks noChangeAspect="1"/>
          </p:cNvPicPr>
          <p:nvPr/>
        </p:nvPicPr>
        <p:blipFill>
          <a:blip r:embed="rId2"/>
          <a:stretch>
            <a:fillRect/>
          </a:stretch>
        </p:blipFill>
        <p:spPr>
          <a:xfrm>
            <a:off x="3930650" y="2882900"/>
            <a:ext cx="4330700" cy="1092200"/>
          </a:xfrm>
          <a:prstGeom prst="rect">
            <a:avLst/>
          </a:prstGeom>
        </p:spPr>
      </p:pic>
      <p:sp>
        <p:nvSpPr>
          <p:cNvPr id="6" name="Title 1">
            <a:extLst>
              <a:ext uri="{FF2B5EF4-FFF2-40B4-BE49-F238E27FC236}">
                <a16:creationId xmlns:a16="http://schemas.microsoft.com/office/drawing/2014/main" id="{6657D35C-78F5-3928-A6AE-2A68000B7804}"/>
              </a:ext>
            </a:extLst>
          </p:cNvPr>
          <p:cNvSpPr>
            <a:spLocks noGrp="1"/>
          </p:cNvSpPr>
          <p:nvPr>
            <p:ph type="title"/>
          </p:nvPr>
        </p:nvSpPr>
        <p:spPr>
          <a:xfrm>
            <a:off x="838200" y="365125"/>
            <a:ext cx="10515600" cy="1325563"/>
          </a:xfrm>
        </p:spPr>
        <p:txBody>
          <a:bodyPr/>
          <a:lstStyle/>
          <a:p>
            <a:r>
              <a:rPr lang="en-US" dirty="0"/>
              <a:t>Brain CT scan. This is bad</a:t>
            </a:r>
          </a:p>
        </p:txBody>
      </p:sp>
    </p:spTree>
    <p:extLst>
      <p:ext uri="{BB962C8B-B14F-4D97-AF65-F5344CB8AC3E}">
        <p14:creationId xmlns:p14="http://schemas.microsoft.com/office/powerpoint/2010/main" val="1285390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3D7C6-F88E-5C68-4E53-5748D9C89BBE}"/>
            </a:ext>
          </a:extLst>
        </p:cNvPr>
        <p:cNvGrpSpPr/>
        <p:nvPr/>
      </p:nvGrpSpPr>
      <p:grpSpPr>
        <a:xfrm>
          <a:off x="0" y="0"/>
          <a:ext cx="0" cy="0"/>
          <a:chOff x="0" y="0"/>
          <a:chExt cx="0" cy="0"/>
        </a:xfrm>
      </p:grpSpPr>
      <p:pic>
        <p:nvPicPr>
          <p:cNvPr id="3" name="Picture 2" descr="The poster presents a graph with daily COVID-19 case numbers from October to mid-November in India, including city cases, and shows data on testing, recoveries, and population density. It emphasizes the importance of taking precautions against the virus as well as providing information about testing facilities.">
            <a:extLst>
              <a:ext uri="{FF2B5EF4-FFF2-40B4-BE49-F238E27FC236}">
                <a16:creationId xmlns:a16="http://schemas.microsoft.com/office/drawing/2014/main" id="{ABF34CA5-7B52-88DB-F73A-8B0942915C1E}"/>
              </a:ext>
            </a:extLst>
          </p:cNvPr>
          <p:cNvPicPr>
            <a:picLocks noChangeAspect="1"/>
          </p:cNvPicPr>
          <p:nvPr/>
        </p:nvPicPr>
        <p:blipFill>
          <a:blip r:embed="rId2"/>
          <a:stretch>
            <a:fillRect/>
          </a:stretch>
        </p:blipFill>
        <p:spPr>
          <a:xfrm>
            <a:off x="2286000" y="533554"/>
            <a:ext cx="8965096" cy="5035396"/>
          </a:xfrm>
          <a:prstGeom prst="rect">
            <a:avLst/>
          </a:prstGeom>
        </p:spPr>
      </p:pic>
    </p:spTree>
    <p:extLst>
      <p:ext uri="{BB962C8B-B14F-4D97-AF65-F5344CB8AC3E}">
        <p14:creationId xmlns:p14="http://schemas.microsoft.com/office/powerpoint/2010/main" val="34006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812D5-A222-6812-A2FA-DDD9E044C6EE}"/>
            </a:ext>
          </a:extLst>
        </p:cNvPr>
        <p:cNvGrpSpPr/>
        <p:nvPr/>
      </p:nvGrpSpPr>
      <p:grpSpPr>
        <a:xfrm>
          <a:off x="0" y="0"/>
          <a:ext cx="0" cy="0"/>
          <a:chOff x="0" y="0"/>
          <a:chExt cx="0" cy="0"/>
        </a:xfrm>
      </p:grpSpPr>
      <p:pic>
        <p:nvPicPr>
          <p:cNvPr id="3" name="Picture 2" descr="Infographic with a chart and text about the costs of hospitalization in Vietnam for COVID-19 patients.">
            <a:extLst>
              <a:ext uri="{FF2B5EF4-FFF2-40B4-BE49-F238E27FC236}">
                <a16:creationId xmlns:a16="http://schemas.microsoft.com/office/drawing/2014/main" id="{DB6CA68B-0F80-79F4-A805-911F707B4E5F}"/>
              </a:ext>
            </a:extLst>
          </p:cNvPr>
          <p:cNvPicPr>
            <a:picLocks noChangeAspect="1"/>
          </p:cNvPicPr>
          <p:nvPr/>
        </p:nvPicPr>
        <p:blipFill>
          <a:blip r:embed="rId2"/>
          <a:stretch>
            <a:fillRect/>
          </a:stretch>
        </p:blipFill>
        <p:spPr>
          <a:xfrm>
            <a:off x="2286000" y="1289050"/>
            <a:ext cx="7620000" cy="4279900"/>
          </a:xfrm>
          <a:prstGeom prst="rect">
            <a:avLst/>
          </a:prstGeom>
        </p:spPr>
      </p:pic>
    </p:spTree>
    <p:extLst>
      <p:ext uri="{BB962C8B-B14F-4D97-AF65-F5344CB8AC3E}">
        <p14:creationId xmlns:p14="http://schemas.microsoft.com/office/powerpoint/2010/main" val="387709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34</Words>
  <Application>Microsoft Macintosh PowerPoint</Application>
  <PresentationFormat>Widescreen</PresentationFormat>
  <Paragraphs>16</Paragraphs>
  <Slides>10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A Presentation</vt:lpstr>
      <vt:lpstr>Fruits</vt:lpstr>
      <vt:lpstr>Graphs (grouped)</vt:lpstr>
      <vt:lpstr>Shaped grouped</vt:lpstr>
      <vt:lpstr>Image and text grouped</vt:lpstr>
      <vt:lpstr>Slide</vt:lpstr>
      <vt:lpstr>Brain CT scan. This is bad</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dc:title>
  <dc:subject/>
  <dc:creator/>
  <cp:keywords/>
  <dc:description/>
  <cp:lastModifiedBy>Chris Faulkner</cp:lastModifiedBy>
  <cp:revision>19</cp:revision>
  <dcterms:created xsi:type="dcterms:W3CDTF">2023-10-24T11:09:43Z</dcterms:created>
  <dcterms:modified xsi:type="dcterms:W3CDTF">2025-08-28T20:23:53Z</dcterms:modified>
  <cp:category/>
</cp:coreProperties>
</file>